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9" r:id="rId9"/>
    <p:sldId id="267" r:id="rId10"/>
    <p:sldId id="270" r:id="rId11"/>
    <p:sldId id="271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04.10.2018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kom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Strategický </a:t>
            </a:r>
            <a:r>
              <a:rPr lang="sk-SK" sz="2700" b="1" dirty="0">
                <a:latin typeface="Arial" panose="020B0604020202020204" pitchFamily="34" charset="0"/>
                <a:cs typeface="Arial" panose="020B0604020202020204" pitchFamily="34" charset="0"/>
              </a:rPr>
              <a:t>plán pre regionálnu sieť zdravotníckych zariadení </a:t>
            </a:r>
            <a:r>
              <a:rPr lang="sk-SK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700" b="1" dirty="0">
                <a:latin typeface="Arial" panose="020B0604020202020204" pitchFamily="34" charset="0"/>
                <a:cs typeface="Arial" panose="020B0604020202020204" pitchFamily="34" charset="0"/>
              </a:rPr>
              <a:t>v banskobystrickom kraji</a:t>
            </a:r>
            <a:r>
              <a:rPr lang="sk-SK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Regionálna lekárska komora Banská Bystrica</a:t>
            </a: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> 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Čo 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prináša prax lekára IV 27.9.2017</a:t>
            </a:r>
            <a:b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MUDr. Ľudmila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Lysinová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MPH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SKL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Banská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Bystrica, SRLK Zvolen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Strom problémov č. 3 - nízka atraktivita ambulantnej sféry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Následky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Vysoký vekový priemer lekárov v ambulantnej sfére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Mladí lekári nemajú záujem pracovať v ambulantnej sfére 	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Problém 3: nízka atraktivita ambulantnej sféry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Príčiny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Tlak na individuálnu zodpovednosť 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ambulanciách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Frustrácia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Preťaženosť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lekárov v ambulanciách 	</a:t>
            </a:r>
          </a:p>
          <a:p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Kriminalizácia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lekárov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Slabé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ohodnotenie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lekárov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Zle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nastavené kompetencie (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lekár-sestra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Nárast požiadaviek na ambulantných lekárov – aj neoprávnených (rôzne potvrdenia a i.)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Politika, legislatíva, administratíva 	</a:t>
            </a:r>
          </a:p>
          <a:p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1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Strom problémov č. 4 - nevyhovujúci systém vzdelávania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Následky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Preťažení špecialisti 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Chýbajú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odborníci v niektorých špecializáciách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Nedostatočná výchova lekárov v niektorých špecializáciách 	</a:t>
            </a:r>
          </a:p>
          <a:p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Problém 4: nevyhovujúci systém vzdelávania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Príčiny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Súčasná ponuka špecializačných odborov nereaguje na potreby praxe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Absentuje analýza, aké sú potreby regiónu s víziou na 5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rokov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Slabá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spolupráca so vzdelávacími inštitúciami na regionálnej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úrovni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Chýbajú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garanti špecializačných odborov 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Neprimeraná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dĺžka trvania jednej špecializácie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Nedostatočná spolupráca ambulantnej a ústavnej starostlivosti v oblasti vzdelávania 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Politika, legislatíva, administratíva 	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="" xmlns:p14="http://schemas.microsoft.com/office/powerpoint/2010/main" val="15545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Naša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vízia do roku 2023 </a:t>
            </a:r>
            <a:r>
              <a:rPr lang="pl-PL" dirty="0"/>
              <a:t/>
            </a:r>
            <a:br>
              <a:rPr lang="pl-PL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Ambulantná sieť zdravotníckych zariadení v regióne bude: </a:t>
            </a:r>
            <a:b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dostupná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 časového aj geografického hľadiska a nadväzná medzi jednotlivými druhmi zariadení,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kvalitná-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teda komplexná, odborná a ekonomicky efektívna</a:t>
            </a:r>
          </a:p>
        </p:txBody>
      </p:sp>
    </p:spTree>
    <p:extLst>
      <p:ext uri="{BB962C8B-B14F-4D97-AF65-F5344CB8AC3E}">
        <p14:creationId xmlns="" xmlns:p14="http://schemas.microsoft.com/office/powerpoint/2010/main" val="12590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Strategický rámec pre sieť ambulantných zdravotníckych zariadení v BBSK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Hlavný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cieľ: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Zvýšiť kvalitu a dostupnosť ambulantných zdravotníckych služieb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regióne 	</a:t>
            </a:r>
          </a:p>
          <a:p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Dopad: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Zlepšenie zdravotného stavu obyvateľov regiónu 	</a:t>
            </a:r>
          </a:p>
          <a:p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Strategický cieľ :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Zabezpečiť dostatok lekárov v primárnej sfére, aj v špecializovanej ambulantnej starostlivosti 	</a:t>
            </a:r>
          </a:p>
          <a:p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Cieľ 1: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Zintenzívniť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spoluprácu relevantných subjektov v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zdravotníctve</a:t>
            </a:r>
          </a:p>
          <a:p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Cieľ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Zabezpečiť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rovnomernú dostupnosť ambulantných zdravotníckych zariadení 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Cieľ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Zvýšiť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atraktívnosť ambulantnej sféry 	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Iniciovať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spoluprácu s verejnou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správou, Iniciovať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spoločnú komunikáciu so zdravotnými poisťovňami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Iniciovať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diskusiu ambulantnej a ústavnej sféry o spolupráci a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komunikácii,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Nájsť formy spolupráce a komunikácie s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pacientskými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organizáciami </a:t>
            </a:r>
          </a:p>
          <a:p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Cieľ 4: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Zlepšiť systém vzdelávania potreby praxe 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Vytvoriť podmienky pre garantov špecializačných odborov 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Upraviť kompetencie zdravotníckych pracovníkov 			</a:t>
            </a:r>
          </a:p>
          <a:p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Vypracovať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analýzu potrieb siete v regióne s víziou na 5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rokov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Spolupracovať so vzdelávacími inštitúciami v regióne 	</a:t>
            </a:r>
          </a:p>
          <a:p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5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Akčný </a:t>
            </a:r>
            <a:r>
              <a:rPr lang="sk-SK" sz="2700" b="1" dirty="0">
                <a:latin typeface="Arial" panose="020B0604020202020204" pitchFamily="34" charset="0"/>
                <a:cs typeface="Arial" panose="020B0604020202020204" pitchFamily="34" charset="0"/>
              </a:rPr>
              <a:t>plán pre sieť ambulantných zdravotníckych zariadení v BBSK na roky 2017- 2018 </a:t>
            </a:r>
            <a:r>
              <a:rPr lang="sk-SK" dirty="0"/>
              <a:t>	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Aktivita 1: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Iniciovať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spoluprácu s verejnou správou (štátna správa, samospráva), spoločne s ďalšími združeniami lekárov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(Témy: rozvoj zdravotníctva v SR, legislatíva, granty, kritériá tvorby siete, financovanie, znižovanie administratívy v ambulanciách, úprava kompetencií v ambulanciách, ...) 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Iniciovať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spoločnú komunikáciu so zdravotnými poisťovňami, spoločne s ďalšími združeniami lekárov - prezentácia na spoločnom fóre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(Témy: kritériá tvorby siete, financovanie, rozčleniť normatívnu sieť v rámci kraja aj na okresy, zvýhodnenie poskytovateľov zdravotnej starostlivosti v neatraktívnych oblastiach...) 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Zorganizovať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seminár „Čo prináša prax lekára“ o spolupráci a komunikácii ambulantnej a ústavnej sféry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4a, 4b: Nájsť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formy spolupráce a komunikácie s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pacientskými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organizáciami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zmapovať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regionálne zastúpenie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pacientských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organizácií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5a, 5b: Vypracovať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analýzu potrieb siete v regióne s víziou na 5 rokov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Zistiť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podrobnosti o projekte Integrovaných centier zdravotnej starostlivosti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6a, 6b: Spolupracovať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so vzdelávacími inštitúciami 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regióne - informácia na  seminári, vzájomné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pozývanie sa na konferencie a iné odborné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podujatia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Vytvoriť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podmienky pre garantov špecializačných odborov – realizovať vzájomnú komunikáciu 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Aktivita 8: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Upraviť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kompetencie zdravotníckych pracovníkov - iniciovať diskusiu s Regionálnou komorou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SKSaPA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buNone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8000" cy="9144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7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tvorby  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gestorka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MUDr. Ľudmila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Lysinová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MPH, Rada RLK Banská Bystrica,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facilitátorka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Ing. Magdaléna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Bernátová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PhD.,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M.B.Consulting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Banská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Bystrica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Pracovná skupina doc.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Frčová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FZ SZU BB,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Kemková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BBSK, Dr. Kollár, SLK,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Kuniaková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Lysinová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Dr. Majerík,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Tužinská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Wirtschafterová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RKL BB,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Sečník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ASL SR, Ing.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Mizerová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Dr. Szabová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VšZP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BB, Dr. Žáková UDZS BB, Dr.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VLD, Dr. Olej VLDD   </a:t>
            </a: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trvanie apríl-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júl 2017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 prostredia </a:t>
            </a: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worskhopy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SWOT analýza, strom problémov, vízia, strategický plán, plán aktivít 2017-2018</a:t>
            </a: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Zverejnenie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www.lekom.sk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smtClean="0">
                <a:latin typeface="Arial" panose="020B0604020202020204" pitchFamily="34" charset="0"/>
                <a:cs typeface="Arial" panose="020B0604020202020204" pitchFamily="34" charset="0"/>
              </a:rPr>
              <a:t>Hodnotenie 12.2018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2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SWOT ambulantnej siete zdravotníckych zariadení v banskobystrickom kraji</a:t>
            </a:r>
            <a:b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297798462"/>
              </p:ext>
            </p:extLst>
          </p:nvPr>
        </p:nvGraphicFramePr>
        <p:xfrm>
          <a:off x="457200" y="1628800"/>
          <a:ext cx="4038600" cy="464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45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Silné stránky siete ambulantných zariadení v regióne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408177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odbornosť,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aktuálne dobré pokrytie všeobecným lekárstvom,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kontinuálne vzdelávanie,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ľudský faktor – mnohí lekári vnímajú svoju prácu ako poslanie,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pacienti vyhľadávajú naše služby, prichádzajú aj Slováci pracujúci v zahraničí,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 porovnaní so zahraničím máme lepšiu finančnú a časovú dostupnosť ambulantných služieb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  <p:graphicFrame>
        <p:nvGraphicFramePr>
          <p:cNvPr id="6" name="Zástupný symbol obsah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7730185"/>
              </p:ext>
            </p:extLst>
          </p:nvPr>
        </p:nvGraphicFramePr>
        <p:xfrm>
          <a:off x="4644008" y="1628800"/>
          <a:ext cx="4038600" cy="4637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Slabé stránky siete ambulantných zariadení v regióne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407638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vysoký vekový priemer lekárov,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slabá atraktivita ambulantnej sféry pre mladých lekárov, nemajú záujem tu pracovať,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nedostatočná výchova mladých lekárov v niektorých špecializáciách,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chýbajú odbornosti  v niektorých špecializáciách,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preťažení špecialisti,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 sú zoznamy záujemcov  o zriadenie alebo prevzatie ambulancie, v minulosti boli s nimi dobré skúsenosti</a:t>
                      </a: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6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SWOT ambulantnej siete zdravotníckych zariadení v banskobystrickom kraji</a:t>
            </a:r>
            <a:b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096622987"/>
              </p:ext>
            </p:extLst>
          </p:nvPr>
        </p:nvGraphicFramePr>
        <p:xfrm>
          <a:off x="4648200" y="1628800"/>
          <a:ext cx="4038600" cy="4805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21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Slabé stránky siete ambulantných zariadení v regióne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42446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endParaRPr lang="sk-SK" sz="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regionálne rozdiely v naplnenosti siete,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veľké vzdialenosti v regióne, sú oblasti s horšie dostupnou sieťou špecializovaných ambulancií, napríklad malé okresy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nedostatočná komunikácia s </a:t>
                      </a:r>
                      <a:r>
                        <a:rPr lang="sk-SK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pacientskými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organizáciami,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neexistuje spolupodieľanie sa na tvorbe siete v rámci regiónu zo strany všetkých relevantných subjektov,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nedostatočná spolupráca združení lekárov 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3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SWOT ambulantnej siete zdravotníckych zariadení v banskobystrickom kraji</a:t>
            </a:r>
            <a:endParaRPr lang="sk-SK" sz="2400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98003918"/>
              </p:ext>
            </p:extLst>
          </p:nvPr>
        </p:nvGraphicFramePr>
        <p:xfrm>
          <a:off x="467544" y="1484785"/>
          <a:ext cx="4038600" cy="4896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Príležitosti pre sieť ambulantných zariadení v regióne z vonkajšieho prostredia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40324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možnosť čerpať finančné prostriedky  na rozvoj a vzdelávanie z fondov EU a granty, 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projektov ministerstva  zdravotníctva,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zmluvné vzťahy so zdravotnými poisťovňami sú určitou istotou existencie,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existencia  združení   lekárov</a:t>
                      </a: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rezidentský program na výchovu mladých lekárov v primárnej sfére,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  <p:graphicFrame>
        <p:nvGraphicFramePr>
          <p:cNvPr id="6" name="Zástupný symbol obsah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148700006"/>
              </p:ext>
            </p:extLst>
          </p:nvPr>
        </p:nvGraphicFramePr>
        <p:xfrm>
          <a:off x="4648200" y="1484783"/>
          <a:ext cx="4038600" cy="491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Ohrozenia pre sieť ambulantných zariadení v regióne z vonkajšieho prostredia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404894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informácií o plánovaných integrovaných centrách zdravotnej starostlivosti, nejasné pravidlá,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časté zmeny legislatívy,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dlh Všeobecnej zdravotnej poisťovne,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politické zasahovanie do riadenia zdravotníctva,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 každým vedením sa koncepcie menia,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zmluvné vzťahy s poisťovňami sú len na 1 rok,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7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SWOT ambulantnej siete zdravotníckych zariadení v banskobystrickom kraji</a:t>
            </a:r>
            <a:endParaRPr lang="sk-SK" sz="2400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77109097"/>
              </p:ext>
            </p:extLst>
          </p:nvPr>
        </p:nvGraphicFramePr>
        <p:xfrm>
          <a:off x="457200" y="1844824"/>
          <a:ext cx="4038600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85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Príležitosti pre sieť ambulantných zariadení v regióne z vonkajšieho prostredia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389288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členstvo 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 medzinárodných organizáciách,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kancelária WHO v SR sa aktívne zapája do rôznych projektov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  <p:graphicFrame>
        <p:nvGraphicFramePr>
          <p:cNvPr id="6" name="Zástupný symbol obsah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67802641"/>
              </p:ext>
            </p:extLst>
          </p:nvPr>
        </p:nvGraphicFramePr>
        <p:xfrm>
          <a:off x="4648200" y="1844824"/>
          <a:ext cx="4038600" cy="4792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Ohrozenia pre sieť ambulantných zariadení v regióne z vonkajšieho prostredia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39285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poisťovne rozhodujú o tom, či sa môže otvoriť ambulancia v regióne podľa definovanej minimálnej siete, ktorá však úplne neodráža reálne potreby v kraji,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minimálna sieť sa robí na kraj, v okresoch môže byť iná situácia, čo spôsobuje nerovnomernosť v dostupnosti,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 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definovaný štandard a nadštandard pri poskytovaní zdravotnej starostlivosti</a:t>
                      </a: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30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SWOT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07750111"/>
              </p:ext>
            </p:extLst>
          </p:nvPr>
        </p:nvGraphicFramePr>
        <p:xfrm>
          <a:off x="4716016" y="764704"/>
          <a:ext cx="4038600" cy="5375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Ohrozenia pre sieť ambulantných zariadení v regióne z vonkajšieho prostredia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36724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zvyšovania 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platov iba pre nemocničnú starostlivosť  diskriminuje a </a:t>
                      </a:r>
                      <a:r>
                        <a:rPr lang="sk-SK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demotivuje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ambulantných lekárov,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rôzne pohľady na optimálnu dostupnosť  všeobecných a špecializovaných ambulancií z rôznych strán (štátna správa, samospráva,  lekári, pacienti, verejnosť...),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chýbajú kritériá pre zadefinovanie optimálnej siete,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nedostatok financií v slovenskom zdravotníctve,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malý záujem zo strany niektorých samospráv pomôcť lekárom v odľahlejších regiónoch 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51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Strom problémov č. 1 - nedostatočná spolupráca relevantných subjektov v zdravotníctve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Následky</a:t>
            </a:r>
            <a:r>
              <a:rPr lang="sk-SK" sz="5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Zvyšovanie nákladov na zdravotnú starostlivosť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Zvýšená chorobnosť, zhoršenie zdravotného stavu populácie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Rezignácia pacientov na svoj zdravotný </a:t>
            </a:r>
            <a:r>
              <a:rPr lang="sk-S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</a:p>
          <a:p>
            <a:r>
              <a:rPr lang="sk-S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Samoliečba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, „internetoví pacienti“ 	</a:t>
            </a:r>
          </a:p>
          <a:p>
            <a:r>
              <a:rPr lang="pl-PL" sz="5600" dirty="0">
                <a:latin typeface="Arial" panose="020B0604020202020204" pitchFamily="34" charset="0"/>
                <a:cs typeface="Arial" panose="020B0604020202020204" pitchFamily="34" charset="0"/>
              </a:rPr>
              <a:t>Dlhé čakacie doby na vyšetrenie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Zhoršená dostupnosť ambulantných služieb 	</a:t>
            </a:r>
          </a:p>
          <a:p>
            <a:r>
              <a:rPr lang="da-DK" sz="5600" dirty="0">
                <a:latin typeface="Arial" panose="020B0604020202020204" pitchFamily="34" charset="0"/>
                <a:cs typeface="Arial" panose="020B0604020202020204" pitchFamily="34" charset="0"/>
              </a:rPr>
              <a:t>Nedostatok lekárov v primárnej sfére, aj špecialistov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Preťaženosť ambulancií </a:t>
            </a:r>
            <a:endParaRPr lang="sk-SK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Odliv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mladých lekárov do zahraničia ešte pred nastúpením do praxe, po získaní odbornosti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Nedostatočné definovanie minimálnej a optimálnej siete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Neexistuje spolupodieľanie sa na tvorbe siete v rámci regiónu zo strany všetkých subjektov 	</a:t>
            </a:r>
          </a:p>
          <a:p>
            <a:r>
              <a:rPr lang="sk-SK" sz="5600" b="1" dirty="0">
                <a:latin typeface="Arial" panose="020B0604020202020204" pitchFamily="34" charset="0"/>
                <a:cs typeface="Arial" panose="020B0604020202020204" pitchFamily="34" charset="0"/>
              </a:rPr>
              <a:t>Problém 1: nedostatočná spolupráca relevantných subjektov v zdravotníctve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Príčiny</a:t>
            </a:r>
            <a:r>
              <a:rPr lang="sk-SK" sz="5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Nedostatočná spolupráca štátnych, samosprávnych orgánov, združení lekárov a zdravotných poisťovní </a:t>
            </a:r>
            <a:endParaRPr lang="sk-SK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Nedostatočná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spolupráca združení lekárov, nedostatočná spolupráca ambulantnej a ústavnej sféry </a:t>
            </a:r>
            <a:endParaRPr lang="sk-SK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edostatočná 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komunikácia s </a:t>
            </a:r>
            <a:r>
              <a:rPr lang="sk-SK" sz="5600" dirty="0" err="1">
                <a:latin typeface="Arial" panose="020B0604020202020204" pitchFamily="34" charset="0"/>
                <a:cs typeface="Arial" panose="020B0604020202020204" pitchFamily="34" charset="0"/>
              </a:rPr>
              <a:t>pacientskými</a:t>
            </a:r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 organizáciami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Časová tieseň lekárov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Nedostatočné nástroje na komunikáciu 	</a:t>
            </a:r>
          </a:p>
          <a:p>
            <a:r>
              <a:rPr lang="sk-SK" sz="5600" dirty="0">
                <a:latin typeface="Arial" panose="020B0604020202020204" pitchFamily="34" charset="0"/>
                <a:cs typeface="Arial" panose="020B0604020202020204" pitchFamily="34" charset="0"/>
              </a:rPr>
              <a:t>Politika, legislatíva, administratíva 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168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Strom problémov č. 2 – nerovnomerná dostupnosť ambulantných zdravotníckych služieb v regióne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Následky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Vysoká návštevnosť ambulancií, vysoký dopyt, preťaženosť lekárov, zvyšovanie nákladov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Regionálne rozdiely v naplnenosti siete / niektoré oblasti majú horšie dostupnú sieť špecializovaných ambulancií 	</a:t>
            </a:r>
          </a:p>
          <a:p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Problém 2: nerovnomerná dostupnosť ambulantných zdravotníckych služieb v regióne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Príčiny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Rôzna sociálno-ekonomická situácia 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regiónoch</a:t>
            </a: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Neexistuje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zvýhodnenie poskytovateľov zdravotnej starostlivosti v neatraktívnych oblastiach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Rôzny zdravotný stav obyvateľstva/rôzna chorobnosť v regiónoch 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Zmluvné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vzťahy so zdravotnými poisťovňami sa tvoria na základe normatívnej siete na celý kraj, nie na okres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Veľké vzdialenosti v regióne, veľa malých obcí, vzdialené od seba, okresného mesta, rôzna veľkosť a rôzne postavenie obcí a miest 	Nie je nemocnica v každom okrese, chýbajú niektoré odbory v ústavnej a dlhodobej zdravotnej starostlivosti 	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Politika, legislatíva, administratíva 	</a:t>
            </a:r>
          </a:p>
          <a:p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0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540</Words>
  <Application>Microsoft Office PowerPoint</Application>
  <PresentationFormat>Prezentácia na obrazovke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    Strategický plán pre regionálnu sieť zdravotníckych zariadení  v banskobystrickom kraji Regionálna lekárska komora Banská Bystrica   </vt:lpstr>
      <vt:lpstr>Proces tvorby  </vt:lpstr>
      <vt:lpstr>Analýza SWOT ambulantnej siete zdravotníckych zariadení v banskobystrickom kraji </vt:lpstr>
      <vt:lpstr> Analýza SWOT ambulantnej siete zdravotníckych zariadení v banskobystrickom kraji </vt:lpstr>
      <vt:lpstr>Analýza SWOT ambulantnej siete zdravotníckych zariadení v banskobystrickom kraji</vt:lpstr>
      <vt:lpstr>Analýza SWOT ambulantnej siete zdravotníckych zariadení v banskobystrickom kraji</vt:lpstr>
      <vt:lpstr>Analýza SWOT</vt:lpstr>
      <vt:lpstr>Strom problémov č. 1 - nedostatočná spolupráca relevantných subjektov v zdravotníctve</vt:lpstr>
      <vt:lpstr>Strom problémov č. 2 – nerovnomerná dostupnosť ambulantných zdravotníckych služieb v regióne</vt:lpstr>
      <vt:lpstr>Strom problémov č. 3 - nízka atraktivita ambulantnej sféry</vt:lpstr>
      <vt:lpstr>Strom problémov č. 4 - nevyhovujúci systém vzdelávania</vt:lpstr>
      <vt:lpstr>   Naša vízia do roku 2023   </vt:lpstr>
      <vt:lpstr>Strategický rámec pre sieť ambulantných zdravotníckych zariadení v BBSK</vt:lpstr>
      <vt:lpstr> Akčný plán pre sieť ambulantných zdravotníckych zariadení v BBSK na roky 2017- 2018   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plán pre regionálnu sieť zdravotníckych zariadení  v banskobystrickom kraji Regionálna lekárska komora Banská Bystrica</dc:title>
  <dc:creator>Spravca</dc:creator>
  <cp:lastModifiedBy>prestigio</cp:lastModifiedBy>
  <cp:revision>20</cp:revision>
  <dcterms:created xsi:type="dcterms:W3CDTF">2017-09-23T19:15:04Z</dcterms:created>
  <dcterms:modified xsi:type="dcterms:W3CDTF">2018-10-04T07:06:13Z</dcterms:modified>
</cp:coreProperties>
</file>